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82" d="100"/>
          <a:sy n="82" d="100"/>
        </p:scale>
        <p:origin x="30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DF2AAF8-B19A-4D04-A2E9-27D34A145EFE}"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3516664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5068782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F2AAF8-B19A-4D04-A2E9-27D34A145EFE}"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711848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DF2AAF8-B19A-4D04-A2E9-27D34A145EFE}"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350157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DF2AAF8-B19A-4D04-A2E9-27D34A145EFE}" type="datetimeFigureOut">
              <a:rPr lang="en-US" smtClean="0"/>
              <a:t>4/6/2019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6577076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DF2AAF8-B19A-4D04-A2E9-27D34A145EFE}" type="datetimeFigureOut">
              <a:rPr lang="en-US" smtClean="0"/>
              <a:t>4/6/2019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59285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2AAF8-B19A-4D04-A2E9-27D34A145EFE}" type="datetimeFigureOut">
              <a:rPr lang="en-US" smtClean="0"/>
              <a:t>4/6/2019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218787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F2AAF8-B19A-4D04-A2E9-27D34A145EFE}"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4014179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F2AAF8-B19A-4D04-A2E9-27D34A145EFE}" type="datetimeFigureOut">
              <a:rPr lang="en-US" smtClean="0"/>
              <a:t>4/6/2019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4131035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24837337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DF2AAF8-B19A-4D04-A2E9-27D34A145EFE}" type="datetimeFigureOut">
              <a:rPr lang="en-US" smtClean="0"/>
              <a:t>4/6/2019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4CAE89-854E-4D94-B412-C092CDCD7973}" type="slidenum">
              <a:rPr lang="en-US" smtClean="0"/>
              <a:t>‹#›</a:t>
            </a:fld>
            <a:endParaRPr lang="en-US"/>
          </a:p>
        </p:txBody>
      </p:sp>
    </p:spTree>
    <p:extLst>
      <p:ext uri="{BB962C8B-B14F-4D97-AF65-F5344CB8AC3E}">
        <p14:creationId xmlns:p14="http://schemas.microsoft.com/office/powerpoint/2010/main" val="1684188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F2AAF8-B19A-4D04-A2E9-27D34A145EFE}" type="datetimeFigureOut">
              <a:rPr lang="en-US" smtClean="0"/>
              <a:t>4/6/2019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84CAE89-854E-4D94-B412-C092CDCD7973}" type="slidenum">
              <a:rPr lang="en-US" smtClean="0"/>
              <a:t>‹#›</a:t>
            </a:fld>
            <a:endParaRPr lang="en-US"/>
          </a:p>
        </p:txBody>
      </p:sp>
    </p:spTree>
    <p:extLst>
      <p:ext uri="{BB962C8B-B14F-4D97-AF65-F5344CB8AC3E}">
        <p14:creationId xmlns:p14="http://schemas.microsoft.com/office/powerpoint/2010/main" val="29735450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nursingworld.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idx="1"/>
          </p:nvPr>
        </p:nvSpPr>
        <p:spPr>
          <a:xfrm>
            <a:off x="464234" y="1825625"/>
            <a:ext cx="10889566" cy="4351338"/>
          </a:xfrm>
        </p:spPr>
        <p:txBody>
          <a:bodyPr>
            <a:normAutofit fontScale="92500"/>
          </a:bodyPr>
          <a:lstStyle/>
          <a:p>
            <a:r>
              <a:rPr lang="en-US" dirty="0">
                <a:latin typeface="Times New Roman" panose="02020603050405020304" pitchFamily="18" charset="0"/>
                <a:cs typeface="Times New Roman" panose="02020603050405020304" pitchFamily="18" charset="0"/>
              </a:rPr>
              <a:t>Nursing is a health care practice that entails many operations tailored to promote and preserve health.</a:t>
            </a:r>
          </a:p>
          <a:p>
            <a:r>
              <a:rPr lang="en-US" dirty="0">
                <a:latin typeface="Times New Roman" panose="02020603050405020304" pitchFamily="18" charset="0"/>
                <a:cs typeface="Times New Roman" panose="02020603050405020304" pitchFamily="18" charset="0"/>
              </a:rPr>
              <a:t>It entails practices such  as protection, alleviation of suffering, patient care to individual families and communities, and optimization of health abilities.</a:t>
            </a:r>
          </a:p>
          <a:p>
            <a:r>
              <a:rPr lang="en-US" dirty="0">
                <a:latin typeface="Times New Roman" panose="02020603050405020304" pitchFamily="18" charset="0"/>
                <a:cs typeface="Times New Roman" panose="02020603050405020304" pitchFamily="18" charset="0"/>
              </a:rPr>
              <a:t>In united states, the concept of nursing is well embraced and it is perceived as a fundamental need that holds the patient recovery journey. </a:t>
            </a:r>
          </a:p>
          <a:p>
            <a:r>
              <a:rPr lang="en-US" dirty="0">
                <a:latin typeface="Times New Roman" panose="02020603050405020304" pitchFamily="18" charset="0"/>
                <a:cs typeface="Times New Roman" panose="02020603050405020304" pitchFamily="18" charset="0"/>
              </a:rPr>
              <a:t>As such, it is subject to many  bodies of association that seek to promote, regulate, and advance nursing levels to enhance maximum patient care.</a:t>
            </a:r>
          </a:p>
          <a:p>
            <a:r>
              <a:rPr lang="en-US" dirty="0">
                <a:latin typeface="Times New Roman" panose="02020603050405020304" pitchFamily="18" charset="0"/>
                <a:cs typeface="Times New Roman" panose="02020603050405020304" pitchFamily="18" charset="0"/>
              </a:rPr>
              <a:t>The board of nursing (BON) and the professional nurse association are the main bodies that run the concept of nursing in United States. </a:t>
            </a:r>
          </a:p>
        </p:txBody>
      </p:sp>
    </p:spTree>
    <p:extLst>
      <p:ext uri="{BB962C8B-B14F-4D97-AF65-F5344CB8AC3E}">
        <p14:creationId xmlns:p14="http://schemas.microsoft.com/office/powerpoint/2010/main" val="5401886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Differences Between Board of Nursing and a Professional Nurse Association</a:t>
            </a:r>
          </a:p>
        </p:txBody>
      </p:sp>
      <p:sp>
        <p:nvSpPr>
          <p:cNvPr id="3" name="Content Placeholder 2"/>
          <p:cNvSpPr>
            <a:spLocks noGrp="1"/>
          </p:cNvSpPr>
          <p:nvPr>
            <p:ph idx="1"/>
          </p:nvPr>
        </p:nvSpPr>
        <p:spPr>
          <a:xfrm>
            <a:off x="351692" y="1825625"/>
            <a:ext cx="11002108" cy="4351338"/>
          </a:xfrm>
        </p:spPr>
        <p:txBody>
          <a:bodyPr/>
          <a:lstStyle/>
          <a:p>
            <a:r>
              <a:rPr lang="en-US" dirty="0">
                <a:latin typeface="Times New Roman" panose="02020603050405020304" pitchFamily="18" charset="0"/>
                <a:cs typeface="Times New Roman" panose="02020603050405020304" pitchFamily="18" charset="0"/>
              </a:rPr>
              <a:t> By definition, board of nursing  is a regulatory authority while the professional nurse association is a membership forum of nurses.</a:t>
            </a:r>
          </a:p>
          <a:p>
            <a:r>
              <a:rPr lang="en-US" dirty="0">
                <a:latin typeface="Times New Roman" panose="02020603050405020304" pitchFamily="18" charset="0"/>
                <a:cs typeface="Times New Roman" panose="02020603050405020304" pitchFamily="18" charset="0"/>
              </a:rPr>
              <a:t>While the professional nurse  association  is governed by board of directors elected by members of the association, the board of directors for the board of nursing are voted  by delegates (NCSBN, 2019).</a:t>
            </a:r>
          </a:p>
          <a:p>
            <a:r>
              <a:rPr lang="en-US" dirty="0">
                <a:latin typeface="Times New Roman" panose="02020603050405020304" pitchFamily="18" charset="0"/>
                <a:cs typeface="Times New Roman" panose="02020603050405020304" pitchFamily="18" charset="0"/>
              </a:rPr>
              <a:t>For the professional nurse association, there is membership fee while for the BON  there is not.</a:t>
            </a:r>
          </a:p>
          <a:p>
            <a:r>
              <a:rPr lang="en-US" dirty="0">
                <a:latin typeface="Times New Roman" panose="02020603050405020304" pitchFamily="18" charset="0"/>
                <a:cs typeface="Times New Roman" panose="02020603050405020304" pitchFamily="18" charset="0"/>
              </a:rPr>
              <a:t>While the main agenda of the nursing association is to advocate and advance nursing profession, the BON is to regulate and license nursing practices to protect public service (NSCBN, 2019). </a:t>
            </a:r>
          </a:p>
        </p:txBody>
      </p:sp>
    </p:spTree>
    <p:extLst>
      <p:ext uri="{BB962C8B-B14F-4D97-AF65-F5344CB8AC3E}">
        <p14:creationId xmlns:p14="http://schemas.microsoft.com/office/powerpoint/2010/main" val="9488602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856935"/>
          </a:xfrm>
        </p:spPr>
        <p:txBody>
          <a:bodyPr>
            <a:normAutofit fontScale="90000"/>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Geographic Distribution, Academic Credentials, Practice Positions, and</a:t>
            </a:r>
            <a:br>
              <a:rPr lang="en-US" dirty="0">
                <a:solidFill>
                  <a:schemeClr val="accent5">
                    <a:lumMod val="75000"/>
                  </a:schemeClr>
                </a:solidFill>
                <a:latin typeface="Times New Roman" panose="02020603050405020304" pitchFamily="18" charset="0"/>
                <a:cs typeface="Times New Roman" panose="02020603050405020304" pitchFamily="18" charset="0"/>
              </a:rPr>
            </a:br>
            <a:r>
              <a:rPr lang="en-US" dirty="0">
                <a:solidFill>
                  <a:schemeClr val="accent5">
                    <a:lumMod val="75000"/>
                  </a:schemeClr>
                </a:solidFill>
                <a:latin typeface="Times New Roman" panose="02020603050405020304" pitchFamily="18" charset="0"/>
                <a:cs typeface="Times New Roman" panose="02020603050405020304" pitchFamily="18" charset="0"/>
              </a:rPr>
              <a:t>Licensure Status of Members of the Board my R</a:t>
            </a:r>
            <a:r>
              <a:rPr lang="en-US" dirty="0">
                <a:solidFill>
                  <a:schemeClr val="accent5">
                    <a:lumMod val="75000"/>
                  </a:schemeClr>
                </a:solidFill>
              </a:rPr>
              <a:t>egion</a:t>
            </a:r>
          </a:p>
        </p:txBody>
      </p:sp>
      <p:sp>
        <p:nvSpPr>
          <p:cNvPr id="3" name="Content Placeholder 2"/>
          <p:cNvSpPr>
            <a:spLocks noGrp="1"/>
          </p:cNvSpPr>
          <p:nvPr>
            <p:ph idx="1"/>
          </p:nvPr>
        </p:nvSpPr>
        <p:spPr>
          <a:xfrm>
            <a:off x="506437" y="1983545"/>
            <a:ext cx="10847363" cy="4193418"/>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According to the California nursing foundation, the geographical distribution of nurses focuses to primary care on rural and vulnerable populations. </a:t>
            </a:r>
          </a:p>
          <a:p>
            <a:r>
              <a:rPr lang="en-US" dirty="0">
                <a:latin typeface="Times New Roman" panose="02020603050405020304" pitchFamily="18" charset="0"/>
                <a:cs typeface="Times New Roman" panose="02020603050405020304" pitchFamily="18" charset="0"/>
              </a:rPr>
              <a:t>According to the systematic review of nursing practioniers, it has been realized that there exist a limitation of patient care especially in rural areas (American nursing association, 2019).</a:t>
            </a:r>
          </a:p>
          <a:p>
            <a:r>
              <a:rPr lang="en-US" dirty="0">
                <a:latin typeface="Times New Roman" panose="02020603050405020304" pitchFamily="18" charset="0"/>
                <a:cs typeface="Times New Roman" panose="02020603050405020304" pitchFamily="18" charset="0"/>
              </a:rPr>
              <a:t>Education enrollment and migration of nurses  is quite emphasized  in rural areas to expand healthcare utilization and enhance community reach out (American nursing Association, 2019). </a:t>
            </a:r>
          </a:p>
          <a:p>
            <a:r>
              <a:rPr lang="en-US" dirty="0">
                <a:latin typeface="Times New Roman" panose="02020603050405020304" pitchFamily="18" charset="0"/>
                <a:cs typeface="Times New Roman" panose="02020603050405020304" pitchFamily="18" charset="0"/>
              </a:rPr>
              <a:t>Therefore, the geographical distribution of nursing practitioners entails migration to rural areas in order to provide a broad array of services to state residents who have poor access to quality healthcare. </a:t>
            </a:r>
          </a:p>
        </p:txBody>
      </p:sp>
    </p:spTree>
    <p:extLst>
      <p:ext uri="{BB962C8B-B14F-4D97-AF65-F5344CB8AC3E}">
        <p14:creationId xmlns:p14="http://schemas.microsoft.com/office/powerpoint/2010/main" val="641606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5">
                    <a:lumMod val="75000"/>
                  </a:schemeClr>
                </a:solidFill>
                <a:latin typeface="Times New Roman" panose="02020603050405020304" pitchFamily="18" charset="0"/>
                <a:cs typeface="Times New Roman" panose="02020603050405020304" pitchFamily="18" charset="0"/>
              </a:rPr>
              <a:t>Academic Credentials and Practice Positions</a:t>
            </a:r>
          </a:p>
        </p:txBody>
      </p:sp>
      <p:sp>
        <p:nvSpPr>
          <p:cNvPr id="3" name="Content Placeholder 2"/>
          <p:cNvSpPr>
            <a:spLocks noGrp="1"/>
          </p:cNvSpPr>
          <p:nvPr>
            <p:ph idx="1"/>
          </p:nvPr>
        </p:nvSpPr>
        <p:spPr>
          <a:xfrm>
            <a:off x="337625" y="1322362"/>
            <a:ext cx="11016175" cy="5535637"/>
          </a:xfrm>
        </p:spPr>
        <p:txBody>
          <a:bodyPr>
            <a:noAutofit/>
          </a:bodyPr>
          <a:lstStyle/>
          <a:p>
            <a:r>
              <a:rPr lang="en-US" sz="2400" dirty="0">
                <a:latin typeface="Times New Roman" panose="02020603050405020304" pitchFamily="18" charset="0"/>
                <a:cs typeface="Times New Roman" panose="02020603050405020304" pitchFamily="18" charset="0"/>
              </a:rPr>
              <a:t>In United States, the academic credentials for a nursing profession are, graduation from a registered and accredited nursing program, license and practical experience of at least two years (NCSBN, 2019).  </a:t>
            </a:r>
          </a:p>
          <a:p>
            <a:r>
              <a:rPr lang="en-US" sz="2400" dirty="0">
                <a:latin typeface="Times New Roman" panose="02020603050405020304" pitchFamily="18" charset="0"/>
                <a:cs typeface="Times New Roman" panose="02020603050405020304" pitchFamily="18" charset="0"/>
              </a:rPr>
              <a:t>The position practice requires that registered nurses should portray consistency with the nursing practice act.</a:t>
            </a:r>
          </a:p>
          <a:p>
            <a:r>
              <a:rPr lang="en-US" sz="2400" dirty="0">
                <a:latin typeface="Times New Roman" panose="02020603050405020304" pitchFamily="18" charset="0"/>
                <a:cs typeface="Times New Roman" panose="02020603050405020304" pitchFamily="18" charset="0"/>
              </a:rPr>
              <a:t> They should also observe  rules initiated by board as well as standards developed for the nursing profession.</a:t>
            </a:r>
          </a:p>
          <a:p>
            <a:r>
              <a:rPr lang="en-US" sz="2400" dirty="0">
                <a:latin typeface="Times New Roman" panose="02020603050405020304" pitchFamily="18" charset="0"/>
                <a:cs typeface="Times New Roman" panose="02020603050405020304" pitchFamily="18" charset="0"/>
              </a:rPr>
              <a:t>It is also a practice position to operate in an ethical environment that has a conducive work setting viable to deliver quality services.</a:t>
            </a:r>
          </a:p>
          <a:p>
            <a:r>
              <a:rPr lang="en-US" sz="2400" dirty="0">
                <a:latin typeface="Times New Roman" panose="02020603050405020304" pitchFamily="18" charset="0"/>
                <a:cs typeface="Times New Roman" panose="02020603050405020304" pitchFamily="18" charset="0"/>
              </a:rPr>
              <a:t>According to NCSBN, the licensure status of the members of the board must be verified by nursys. In this case, the nursys is the board responsible for verification, renewal, and notification about the license of both the state  board and the nurses (NCSBN, 2019). </a:t>
            </a:r>
          </a:p>
          <a:p>
            <a:r>
              <a:rPr lang="en-US" sz="2400" dirty="0">
                <a:latin typeface="Times New Roman" panose="02020603050405020304" pitchFamily="18" charset="0"/>
                <a:cs typeface="Times New Roman" panose="02020603050405020304" pitchFamily="18" charset="0"/>
              </a:rPr>
              <a:t>Nursy is led by board of directors and a president who are elected in a delegate assembly . </a:t>
            </a:r>
          </a:p>
        </p:txBody>
      </p:sp>
    </p:spTree>
    <p:extLst>
      <p:ext uri="{BB962C8B-B14F-4D97-AF65-F5344CB8AC3E}">
        <p14:creationId xmlns:p14="http://schemas.microsoft.com/office/powerpoint/2010/main" val="3022967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378633"/>
          </a:xfrm>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Federal Regulation for Healthcare</a:t>
            </a:r>
          </a:p>
        </p:txBody>
      </p:sp>
      <p:sp>
        <p:nvSpPr>
          <p:cNvPr id="3" name="Content Placeholder 2"/>
          <p:cNvSpPr>
            <a:spLocks noGrp="1"/>
          </p:cNvSpPr>
          <p:nvPr>
            <p:ph idx="1"/>
          </p:nvPr>
        </p:nvSpPr>
        <p:spPr>
          <a:xfrm>
            <a:off x="393895" y="1181686"/>
            <a:ext cx="10959905" cy="6668086"/>
          </a:xfrm>
        </p:spPr>
        <p:txBody>
          <a:bodyPr>
            <a:noAutofit/>
          </a:bodyPr>
          <a:lstStyle/>
          <a:p>
            <a:pPr>
              <a:lnSpc>
                <a:spcPct val="120000"/>
              </a:lnSpc>
            </a:pPr>
            <a:r>
              <a:rPr lang="en-US" sz="2000" dirty="0">
                <a:latin typeface="Times New Roman" panose="02020603050405020304" pitchFamily="18" charset="0"/>
                <a:cs typeface="Times New Roman" panose="02020603050405020304" pitchFamily="18" charset="0"/>
              </a:rPr>
              <a:t>Health Insurance Portability and Accountability Act HIPPA is one of the federal regulation for healthcare in united States. </a:t>
            </a:r>
          </a:p>
          <a:p>
            <a:pPr>
              <a:lnSpc>
                <a:spcPct val="120000"/>
              </a:lnSpc>
            </a:pPr>
            <a:r>
              <a:rPr lang="en-US" sz="2000" dirty="0">
                <a:latin typeface="Times New Roman" panose="02020603050405020304" pitchFamily="18" charset="0"/>
                <a:cs typeface="Times New Roman" panose="02020603050405020304" pitchFamily="18" charset="0"/>
              </a:rPr>
              <a:t>It was enacted to protect insurance coverage for the healthcare workers who loose or change jobs.</a:t>
            </a:r>
          </a:p>
          <a:p>
            <a:pPr>
              <a:lnSpc>
                <a:spcPct val="120000"/>
              </a:lnSpc>
            </a:pPr>
            <a:r>
              <a:rPr lang="en-US" sz="2000" dirty="0">
                <a:latin typeface="Times New Roman" panose="02020603050405020304" pitchFamily="18" charset="0"/>
                <a:cs typeface="Times New Roman" panose="02020603050405020304" pitchFamily="18" charset="0"/>
              </a:rPr>
              <a:t>The HIPPA regulation influence cost, delivery, and access to healthcare by protecting patients private information as well as establishing boundaries on the release of health records (American nursing association, 2019). </a:t>
            </a:r>
          </a:p>
          <a:p>
            <a:pPr>
              <a:lnSpc>
                <a:spcPct val="120000"/>
              </a:lnSpc>
            </a:pPr>
            <a:r>
              <a:rPr lang="en-US" sz="2000" dirty="0">
                <a:latin typeface="Times New Roman" panose="02020603050405020304" pitchFamily="18" charset="0"/>
                <a:cs typeface="Times New Roman" panose="02020603050405020304" pitchFamily="18" charset="0"/>
              </a:rPr>
              <a:t>In this case, HIPPA enhances save on cost and access to healthcare by improving data systems and reducing fraudulent activities that limit workers access to healthcare.</a:t>
            </a:r>
          </a:p>
          <a:p>
            <a:pPr>
              <a:lnSpc>
                <a:spcPct val="120000"/>
              </a:lnSpc>
            </a:pPr>
            <a:r>
              <a:rPr lang="en-US" sz="2000" dirty="0">
                <a:latin typeface="Times New Roman" panose="02020603050405020304" pitchFamily="18" charset="0"/>
                <a:cs typeface="Times New Roman" panose="02020603050405020304" pitchFamily="18" charset="0"/>
              </a:rPr>
              <a:t>Originally, HIPPA was formed  for insurance protection coverage. However, for the last five years, HIPPA has been diverted to protection of privacy information under the function of health and human services (American nursing association, 2019).</a:t>
            </a:r>
          </a:p>
          <a:p>
            <a:pPr>
              <a:lnSpc>
                <a:spcPct val="120000"/>
              </a:lnSpc>
            </a:pPr>
            <a:r>
              <a:rPr lang="en-US" sz="2000" dirty="0">
                <a:latin typeface="Times New Roman" panose="02020603050405020304" pitchFamily="18" charset="0"/>
                <a:cs typeface="Times New Roman" panose="02020603050405020304" pitchFamily="18" charset="0"/>
              </a:rPr>
              <a:t>Notably, this change is made to  protect the diversity of medical practices and business associates who operate on medical grounds.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144420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State Regulation Related to General Nurse Scope of Practice</a:t>
            </a:r>
            <a:endParaRPr lang="en-US" dirty="0">
              <a:solidFill>
                <a:schemeClr val="accent5">
                  <a:lumMod val="75000"/>
                </a:schemeClr>
              </a:solidFill>
            </a:endParaRPr>
          </a:p>
        </p:txBody>
      </p:sp>
      <p:sp>
        <p:nvSpPr>
          <p:cNvPr id="3" name="Content Placeholder 2"/>
          <p:cNvSpPr>
            <a:spLocks noGrp="1"/>
          </p:cNvSpPr>
          <p:nvPr>
            <p:ph idx="1"/>
          </p:nvPr>
        </p:nvSpPr>
        <p:spPr>
          <a:xfrm>
            <a:off x="281354" y="1547446"/>
            <a:ext cx="11072446" cy="4629517"/>
          </a:xfrm>
        </p:spPr>
        <p:txBody>
          <a:bodyPr>
            <a:normAutofit fontScale="85000" lnSpcReduction="20000"/>
          </a:bodyPr>
          <a:lstStyle/>
          <a:p>
            <a:r>
              <a:rPr lang="en-US" dirty="0">
                <a:latin typeface="Times New Roman" panose="02020603050405020304" pitchFamily="18" charset="0"/>
                <a:cs typeface="Times New Roman" panose="02020603050405020304" pitchFamily="18" charset="0"/>
              </a:rPr>
              <a:t>The notion that all registered nurses should operate competently regardless of roles, population or specialty is the general state regulation about the  nursing scope of practice. </a:t>
            </a:r>
          </a:p>
          <a:p>
            <a:r>
              <a:rPr lang="en-US" dirty="0">
                <a:latin typeface="Times New Roman" panose="02020603050405020304" pitchFamily="18" charset="0"/>
                <a:cs typeface="Times New Roman" panose="02020603050405020304" pitchFamily="18" charset="0"/>
              </a:rPr>
              <a:t>It functions under Nursing specialty recognition which requires approval and acknowledgement of nursing specialty (NCSBN, 2019). </a:t>
            </a:r>
          </a:p>
          <a:p>
            <a:r>
              <a:rPr lang="en-US" dirty="0">
                <a:latin typeface="Times New Roman" panose="02020603050405020304" pitchFamily="18" charset="0"/>
                <a:cs typeface="Times New Roman" panose="02020603050405020304" pitchFamily="18" charset="0"/>
              </a:rPr>
              <a:t>It also entails acknowledgment of nursing standards and affirmation  of competencies of practice. </a:t>
            </a:r>
          </a:p>
          <a:p>
            <a:r>
              <a:rPr lang="en-US" dirty="0">
                <a:latin typeface="Times New Roman" panose="02020603050405020304" pitchFamily="18" charset="0"/>
                <a:cs typeface="Times New Roman" panose="02020603050405020304" pitchFamily="18" charset="0"/>
              </a:rPr>
              <a:t>This scope of specialty regulation  influences nursing roles by creating the notion of specialization such  that nurses can operate independently from other physicians (NCSBN, 2019).</a:t>
            </a:r>
          </a:p>
          <a:p>
            <a:r>
              <a:rPr lang="en-US" dirty="0">
                <a:latin typeface="Times New Roman" panose="02020603050405020304" pitchFamily="18" charset="0"/>
                <a:cs typeface="Times New Roman" panose="02020603050405020304" pitchFamily="18" charset="0"/>
              </a:rPr>
              <a:t>It has impacts of reducing healthcare cost by making services readily available, enhancing access through nursing migration to areas of state residence as well as centralizing delivery of services to one area of specialization that enhances quality delivery. </a:t>
            </a:r>
          </a:p>
          <a:p>
            <a:endParaRPr lang="en-US" dirty="0"/>
          </a:p>
          <a:p>
            <a:endParaRPr lang="en-US" dirty="0"/>
          </a:p>
        </p:txBody>
      </p:sp>
    </p:spTree>
    <p:extLst>
      <p:ext uri="{BB962C8B-B14F-4D97-AF65-F5344CB8AC3E}">
        <p14:creationId xmlns:p14="http://schemas.microsoft.com/office/powerpoint/2010/main" val="503135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40677"/>
            <a:ext cx="10515600" cy="1550011"/>
          </a:xfrm>
        </p:spPr>
        <p:txBody>
          <a:bodyPr>
            <a:normAutofit fontScale="90000"/>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Influence of General Nurse Scope of Practice Regulation on Cost, Delivery, and Access to Healthcare</a:t>
            </a:r>
          </a:p>
        </p:txBody>
      </p:sp>
      <p:sp>
        <p:nvSpPr>
          <p:cNvPr id="3" name="Content Placeholder 2"/>
          <p:cNvSpPr>
            <a:spLocks noGrp="1"/>
          </p:cNvSpPr>
          <p:nvPr>
            <p:ph idx="1"/>
          </p:nvPr>
        </p:nvSpPr>
        <p:spPr>
          <a:xfrm>
            <a:off x="328246" y="1690688"/>
            <a:ext cx="11025554" cy="4486275"/>
          </a:xfrm>
        </p:spPr>
        <p:txBody>
          <a:bodyPr>
            <a:normAutofit fontScale="92500"/>
          </a:bodyPr>
          <a:lstStyle/>
          <a:p>
            <a:r>
              <a:rPr lang="en-US" dirty="0">
                <a:latin typeface="Times New Roman" panose="02020603050405020304" pitchFamily="18" charset="0"/>
                <a:cs typeface="Times New Roman" panose="02020603050405020304" pitchFamily="18" charset="0"/>
              </a:rPr>
              <a:t>The  general nurse scope of practice, have impacts on cost, delivery and access. </a:t>
            </a:r>
          </a:p>
          <a:p>
            <a:r>
              <a:rPr lang="en-US" dirty="0">
                <a:latin typeface="Times New Roman" panose="02020603050405020304" pitchFamily="18" charset="0"/>
                <a:cs typeface="Times New Roman" panose="02020603050405020304" pitchFamily="18" charset="0"/>
              </a:rPr>
              <a:t>In terms of cost, the general practice regulation reduces healthcare cost by making medical services available  for local places such  that state residences do  not need to incur huge cost charged by other medical practioniers for the services that can be provided by the nurses (American nursing association, 2019). </a:t>
            </a:r>
          </a:p>
          <a:p>
            <a:r>
              <a:rPr lang="en-US" dirty="0">
                <a:latin typeface="Times New Roman" panose="02020603050405020304" pitchFamily="18" charset="0"/>
                <a:cs typeface="Times New Roman" panose="02020603050405020304" pitchFamily="18" charset="0"/>
              </a:rPr>
              <a:t>In terms of access, nursing competence enables them to open medical facilities at local centers such that state residents do not need to travel long to access services readily provided by the nurses.</a:t>
            </a:r>
          </a:p>
          <a:p>
            <a:r>
              <a:rPr lang="en-US" dirty="0">
                <a:latin typeface="Times New Roman" panose="02020603050405020304" pitchFamily="18" charset="0"/>
                <a:cs typeface="Times New Roman" panose="02020603050405020304" pitchFamily="18" charset="0"/>
              </a:rPr>
              <a:t>It has an impact on delivery also in that nursing competency is subject to quality delivery of the specialized service. </a:t>
            </a:r>
          </a:p>
        </p:txBody>
      </p:sp>
    </p:spTree>
    <p:extLst>
      <p:ext uri="{BB962C8B-B14F-4D97-AF65-F5344CB8AC3E}">
        <p14:creationId xmlns:p14="http://schemas.microsoft.com/office/powerpoint/2010/main" val="11207574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State Regulation Related to APRNs Nurse Scope of Practice</a:t>
            </a:r>
            <a:endParaRPr lang="en-US" dirty="0">
              <a:solidFill>
                <a:schemeClr val="accent5">
                  <a:lumMod val="75000"/>
                </a:schemeClr>
              </a:solidFill>
            </a:endParaRPr>
          </a:p>
        </p:txBody>
      </p:sp>
      <p:sp>
        <p:nvSpPr>
          <p:cNvPr id="3" name="Content Placeholder 2"/>
          <p:cNvSpPr>
            <a:spLocks noGrp="1"/>
          </p:cNvSpPr>
          <p:nvPr>
            <p:ph idx="1"/>
          </p:nvPr>
        </p:nvSpPr>
        <p:spPr>
          <a:xfrm>
            <a:off x="328246" y="1825625"/>
            <a:ext cx="11025554" cy="4434498"/>
          </a:xfrm>
        </p:spPr>
        <p:txBody>
          <a:bodyPr>
            <a:normAutofit fontScale="85000" lnSpcReduction="10000"/>
          </a:bodyPr>
          <a:lstStyle/>
          <a:p>
            <a:r>
              <a:rPr lang="en-US" dirty="0">
                <a:latin typeface="Times New Roman" panose="02020603050405020304" pitchFamily="18" charset="0"/>
                <a:cs typeface="Times New Roman" panose="02020603050405020304" pitchFamily="18" charset="0"/>
              </a:rPr>
              <a:t>Among the many regulation  scopes of  Advanced practice registered nurses APRNs  is  the  independent practice. </a:t>
            </a:r>
          </a:p>
          <a:p>
            <a:r>
              <a:rPr lang="en-US" dirty="0">
                <a:latin typeface="Times New Roman" panose="02020603050405020304" pitchFamily="18" charset="0"/>
                <a:cs typeface="Times New Roman" panose="02020603050405020304" pitchFamily="18" charset="0"/>
              </a:rPr>
              <a:t>It states that the advanced practice registered nurses should  provide direct services to the patients without supervision or collaboration with other physicians (NCSBN, 2019). </a:t>
            </a:r>
          </a:p>
          <a:p>
            <a:r>
              <a:rPr lang="en-US" dirty="0">
                <a:latin typeface="Times New Roman" panose="02020603050405020304" pitchFamily="18" charset="0"/>
                <a:cs typeface="Times New Roman" panose="02020603050405020304" pitchFamily="18" charset="0"/>
              </a:rPr>
              <a:t>This regulation seeks to eliminate the notion that teamwork and collaboration limit APRNs services which deny consumers  access to full range of services (NCSBN, 2019).</a:t>
            </a:r>
          </a:p>
          <a:p>
            <a:r>
              <a:rPr lang="en-US" dirty="0">
                <a:latin typeface="Times New Roman" panose="02020603050405020304" pitchFamily="18" charset="0"/>
                <a:cs typeface="Times New Roman" panose="02020603050405020304" pitchFamily="18" charset="0"/>
              </a:rPr>
              <a:t>Therefore, this scope influences the nursing role by initiating maximum use of nursing specialties thereby making nurses to be independent and confident in their operation. </a:t>
            </a:r>
          </a:p>
          <a:p>
            <a:r>
              <a:rPr lang="en-US" dirty="0">
                <a:latin typeface="Times New Roman" panose="02020603050405020304" pitchFamily="18" charset="0"/>
                <a:cs typeface="Times New Roman" panose="02020603050405020304" pitchFamily="18" charset="0"/>
              </a:rPr>
              <a:t>It has an influence of reducing cost of medical services for the patients, enhancing readily accessed services as well as initiating specialty which fosters quality healthcare delivery. </a:t>
            </a:r>
          </a:p>
          <a:p>
            <a:endParaRPr lang="en-US" dirty="0"/>
          </a:p>
          <a:p>
            <a:endParaRPr lang="en-US" dirty="0"/>
          </a:p>
          <a:p>
            <a:endParaRPr lang="en-US" dirty="0"/>
          </a:p>
        </p:txBody>
      </p:sp>
    </p:spTree>
    <p:extLst>
      <p:ext uri="{BB962C8B-B14F-4D97-AF65-F5344CB8AC3E}">
        <p14:creationId xmlns:p14="http://schemas.microsoft.com/office/powerpoint/2010/main" val="3604305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solidFill>
                  <a:schemeClr val="accent5">
                    <a:lumMod val="75000"/>
                  </a:schemeClr>
                </a:solidFill>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a:xfrm>
            <a:off x="128954" y="1825625"/>
            <a:ext cx="11224846" cy="4667250"/>
          </a:xfrm>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To sum up, the concept of nursing in United States is a function of both the BON and the professional association of nursing.</a:t>
            </a:r>
          </a:p>
          <a:p>
            <a:r>
              <a:rPr lang="en-US" dirty="0">
                <a:latin typeface="Times New Roman" panose="02020603050405020304" pitchFamily="18" charset="0"/>
                <a:cs typeface="Times New Roman" panose="02020603050405020304" pitchFamily="18" charset="0"/>
              </a:rPr>
              <a:t>The main difference between the two is that BON  is the regulatory council while the professional association is a membership union.</a:t>
            </a:r>
          </a:p>
          <a:p>
            <a:r>
              <a:rPr lang="en-US" dirty="0">
                <a:latin typeface="Times New Roman" panose="02020603050405020304" pitchFamily="18" charset="0"/>
                <a:cs typeface="Times New Roman" panose="02020603050405020304" pitchFamily="18" charset="0"/>
              </a:rPr>
              <a:t>The geographic distribution, educational credentials, and practice position  require that nurses should be distributed to state residents region and be licensed by Nursy as well as qualify with a credited and registered graduation.  </a:t>
            </a:r>
          </a:p>
          <a:p>
            <a:r>
              <a:rPr lang="en-US" dirty="0">
                <a:latin typeface="Times New Roman" panose="02020603050405020304" pitchFamily="18" charset="0"/>
                <a:cs typeface="Times New Roman" panose="02020603050405020304" pitchFamily="18" charset="0"/>
              </a:rPr>
              <a:t>HIPPA is the most prominent federal regulation that deals with insurance of medical workers and protection of patient rights.</a:t>
            </a:r>
          </a:p>
          <a:p>
            <a:r>
              <a:rPr lang="en-US" dirty="0">
                <a:latin typeface="Times New Roman" panose="02020603050405020304" pitchFamily="18" charset="0"/>
                <a:cs typeface="Times New Roman" panose="02020603050405020304" pitchFamily="18" charset="0"/>
              </a:rPr>
              <a:t>The general regulation of scope of practice is competent operation of all registered nurses regardless  of roles. Independent practice is the APRNs  regulation of specialty enforced on nursing operations.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989449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r>
              <a:rPr lang="en-US" dirty="0">
                <a:solidFill>
                  <a:schemeClr val="accent5">
                    <a:lumMod val="75000"/>
                  </a:schemeClr>
                </a:solidFill>
                <a:latin typeface="Times New Roman" panose="02020603050405020304" pitchFamily="18" charset="0"/>
                <a:cs typeface="Times New Roman" panose="02020603050405020304" pitchFamily="18" charset="0"/>
              </a:rPr>
              <a:t>References</a:t>
            </a:r>
          </a:p>
        </p:txBody>
      </p:sp>
      <p:sp>
        <p:nvSpPr>
          <p:cNvPr id="3" name="Content Placeholder 2"/>
          <p:cNvSpPr>
            <a:spLocks noGrp="1"/>
          </p:cNvSpPr>
          <p:nvPr>
            <p:ph idx="1"/>
          </p:nvPr>
        </p:nvSpPr>
        <p:spPr>
          <a:xfrm>
            <a:off x="211015" y="1825625"/>
            <a:ext cx="11142785" cy="4351338"/>
          </a:xfrm>
        </p:spPr>
        <p:txBody>
          <a:bodyPr/>
          <a:lstStyle/>
          <a:p>
            <a:pPr>
              <a:lnSpc>
                <a:spcPct val="200000"/>
              </a:lnSpc>
            </a:pPr>
            <a:r>
              <a:rPr lang="en-US" dirty="0">
                <a:latin typeface="Times New Roman" panose="02020603050405020304" pitchFamily="18" charset="0"/>
                <a:cs typeface="Times New Roman" panose="02020603050405020304" pitchFamily="18" charset="0"/>
              </a:rPr>
              <a:t>ANA Enterprise | American Nurses Association. (2019). Retrieved from </a:t>
            </a:r>
            <a:r>
              <a:rPr lang="en-US" dirty="0">
                <a:latin typeface="Times New Roman" panose="02020603050405020304" pitchFamily="18" charset="0"/>
                <a:cs typeface="Times New Roman" panose="02020603050405020304" pitchFamily="18" charset="0"/>
                <a:hlinkClick r:id="rId2"/>
              </a:rPr>
              <a:t>https://www.nursingworld.org</a:t>
            </a: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Homepage | NCSBN. (2019). Retrieved from https://www.ncsbn.org/index.htm</a:t>
            </a:r>
          </a:p>
        </p:txBody>
      </p:sp>
    </p:spTree>
    <p:extLst>
      <p:ext uri="{BB962C8B-B14F-4D97-AF65-F5344CB8AC3E}">
        <p14:creationId xmlns:p14="http://schemas.microsoft.com/office/powerpoint/2010/main" val="36977384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450</TotalTime>
  <Words>1139</Words>
  <Application>Microsoft Office PowerPoint</Application>
  <PresentationFormat>Widescreen</PresentationFormat>
  <Paragraphs>57</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Times New Roman</vt:lpstr>
      <vt:lpstr>Office Theme</vt:lpstr>
      <vt:lpstr>Introduction</vt:lpstr>
      <vt:lpstr>Differences Between Board of Nursing and a Professional Nurse Association</vt:lpstr>
      <vt:lpstr>Geographic Distribution, Academic Credentials, Practice Positions, and Licensure Status of Members of the Board my Region</vt:lpstr>
      <vt:lpstr>Academic Credentials and Practice Positions</vt:lpstr>
      <vt:lpstr>Federal Regulation for Healthcare</vt:lpstr>
      <vt:lpstr>State Regulation Related to General Nurse Scope of Practice</vt:lpstr>
      <vt:lpstr>Influence of General Nurse Scope of Practice Regulation on Cost, Delivery, and Access to Healthcare</vt:lpstr>
      <vt:lpstr>State Regulation Related to APRNs Nurse Scope of Practice</vt:lpstr>
      <vt:lpstr>Conclusion</vt:lpstr>
      <vt:lpstr>    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Maxwell</dc:creator>
  <cp:lastModifiedBy>Yoga Future Tech LTD</cp:lastModifiedBy>
  <cp:revision>51</cp:revision>
  <dcterms:created xsi:type="dcterms:W3CDTF">2019-04-06T12:44:41Z</dcterms:created>
  <dcterms:modified xsi:type="dcterms:W3CDTF">2019-04-06T20:39:22Z</dcterms:modified>
</cp:coreProperties>
</file>